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6" r:id="rId16"/>
    <p:sldId id="277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971" autoAdjust="0"/>
  </p:normalViewPr>
  <p:slideViewPr>
    <p:cSldViewPr snapToGrid="0">
      <p:cViewPr varScale="1">
        <p:scale>
          <a:sx n="63" d="100"/>
          <a:sy n="63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15CF-1B94-45E1-BF2B-318E77121D2E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F9E2D-C664-47F7-B2CB-4F26E8B40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E4C7439-E799-40AE-99B2-6C1E1E8FE1B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056673C-0EC6-4040-B240-02154C87E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2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hunt_(electrical)" TargetMode="External"/><Relationship Id="rId3" Type="http://schemas.openxmlformats.org/officeDocument/2006/relationships/hyperlink" Target="https://en.wikipedia.org/wiki/Ohm" TargetMode="External"/><Relationship Id="rId7" Type="http://schemas.openxmlformats.org/officeDocument/2006/relationships/hyperlink" Target="https://en.wikipedia.org/wiki/Henry_(unit)" TargetMode="External"/><Relationship Id="rId12" Type="http://schemas.openxmlformats.org/officeDocument/2006/relationships/hyperlink" Target="https://en.wikipedia.org/wiki/Siemens_(unit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ductor" TargetMode="External"/><Relationship Id="rId11" Type="http://schemas.openxmlformats.org/officeDocument/2006/relationships/hyperlink" Target="https://en.wikipedia.org/wiki/Electric_conductance" TargetMode="External"/><Relationship Id="rId5" Type="http://schemas.openxmlformats.org/officeDocument/2006/relationships/hyperlink" Target="https://en.wikipedia.org/wiki/Self-inductance" TargetMode="External"/><Relationship Id="rId10" Type="http://schemas.openxmlformats.org/officeDocument/2006/relationships/hyperlink" Target="https://en.wikipedia.org/wiki/Farad" TargetMode="External"/><Relationship Id="rId4" Type="http://schemas.openxmlformats.org/officeDocument/2006/relationships/hyperlink" Target="https://en.wikipedia.org/wiki/Magnetic_field" TargetMode="External"/><Relationship Id="rId9" Type="http://schemas.openxmlformats.org/officeDocument/2006/relationships/hyperlink" Target="https://en.wikipedia.org/wiki/Capacitor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r>
              <a:rPr lang="en-US" baseline="0" dirty="0" smtClean="0"/>
              <a:t> power </a:t>
            </a:r>
            <a:r>
              <a:rPr lang="th-TH" baseline="0" dirty="0" smtClean="0"/>
              <a:t>หมายถึง </a:t>
            </a:r>
            <a:r>
              <a:rPr lang="en-US" baseline="0" dirty="0" smtClean="0"/>
              <a:t>transmission </a:t>
            </a:r>
            <a:r>
              <a:rPr lang="th-TH" baseline="0" dirty="0" smtClean="0"/>
              <a:t>ทั้ง </a:t>
            </a:r>
            <a:r>
              <a:rPr lang="en-US" baseline="0" dirty="0" smtClean="0"/>
              <a:t>voltage </a:t>
            </a:r>
            <a:r>
              <a:rPr lang="th-TH" baseline="0" dirty="0" smtClean="0"/>
              <a:t>และ</a:t>
            </a:r>
            <a:r>
              <a:rPr lang="en-US" baseline="0" dirty="0" smtClean="0"/>
              <a:t>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distributed resistance {\</a:t>
            </a:r>
            <a:r>
              <a:rPr lang="en-US" dirty="0" err="1"/>
              <a:t>displaystyle</a:t>
            </a:r>
            <a:r>
              <a:rPr lang="en-US" dirty="0"/>
              <a:t> R} of the conductors is represented by a series resistor (expressed in </a:t>
            </a:r>
            <a:r>
              <a:rPr lang="en-US" dirty="0">
                <a:hlinkClick r:id="rId3" tooltip="Ohm"/>
              </a:rPr>
              <a:t>ohms</a:t>
            </a:r>
            <a:r>
              <a:rPr lang="en-US" dirty="0"/>
              <a:t> per unit length).</a:t>
            </a:r>
          </a:p>
          <a:p>
            <a:r>
              <a:rPr lang="en-US" dirty="0"/>
              <a:t>The distributed inductance {\</a:t>
            </a:r>
            <a:r>
              <a:rPr lang="en-US" dirty="0" err="1"/>
              <a:t>displaystyle</a:t>
            </a:r>
            <a:r>
              <a:rPr lang="en-US" dirty="0"/>
              <a:t> L} (due to the </a:t>
            </a:r>
            <a:r>
              <a:rPr lang="en-US" dirty="0">
                <a:hlinkClick r:id="rId4" tooltip="Magnetic field"/>
              </a:rPr>
              <a:t>magnetic field</a:t>
            </a:r>
            <a:r>
              <a:rPr lang="en-US" dirty="0"/>
              <a:t> around the wires, </a:t>
            </a:r>
            <a:r>
              <a:rPr lang="en-US" dirty="0">
                <a:hlinkClick r:id="rId5" tooltip="Self-inductance"/>
              </a:rPr>
              <a:t>self-inductance</a:t>
            </a:r>
            <a:r>
              <a:rPr lang="en-US" dirty="0"/>
              <a:t>, etc.) is represented by a series </a:t>
            </a:r>
            <a:r>
              <a:rPr lang="en-US" dirty="0">
                <a:hlinkClick r:id="rId6" tooltip="Inductor"/>
              </a:rPr>
              <a:t>inductor</a:t>
            </a:r>
            <a:r>
              <a:rPr lang="en-US" dirty="0"/>
              <a:t> (in </a:t>
            </a:r>
            <a:r>
              <a:rPr lang="en-US" dirty="0" err="1">
                <a:hlinkClick r:id="rId7" tooltip="Henry (unit)"/>
              </a:rPr>
              <a:t>henries</a:t>
            </a:r>
            <a:r>
              <a:rPr lang="en-US" dirty="0"/>
              <a:t> per unit length).</a:t>
            </a:r>
          </a:p>
          <a:p>
            <a:r>
              <a:rPr lang="en-US" dirty="0"/>
              <a:t>The capacitance {\</a:t>
            </a:r>
            <a:r>
              <a:rPr lang="en-US" dirty="0" err="1"/>
              <a:t>displaystyle</a:t>
            </a:r>
            <a:r>
              <a:rPr lang="en-US" dirty="0"/>
              <a:t> C} between the two conductors is represented by a </a:t>
            </a:r>
            <a:r>
              <a:rPr lang="en-US" dirty="0">
                <a:hlinkClick r:id="rId8" tooltip="Shunt (electrical)"/>
              </a:rPr>
              <a:t>shunt</a:t>
            </a:r>
            <a:r>
              <a:rPr lang="en-US" dirty="0"/>
              <a:t> </a:t>
            </a:r>
            <a:r>
              <a:rPr lang="en-US" dirty="0">
                <a:hlinkClick r:id="rId9" tooltip="Capacitor"/>
              </a:rPr>
              <a:t>capacitor</a:t>
            </a:r>
            <a:r>
              <a:rPr lang="en-US" dirty="0"/>
              <a:t> (in </a:t>
            </a:r>
            <a:r>
              <a:rPr lang="en-US" dirty="0">
                <a:hlinkClick r:id="rId10" tooltip="Farad"/>
              </a:rPr>
              <a:t>farads</a:t>
            </a:r>
            <a:r>
              <a:rPr lang="en-US" dirty="0"/>
              <a:t> per unit length).</a:t>
            </a:r>
          </a:p>
          <a:p>
            <a:r>
              <a:rPr lang="en-US" dirty="0"/>
              <a:t>The </a:t>
            </a:r>
            <a:r>
              <a:rPr lang="en-US" dirty="0">
                <a:hlinkClick r:id="rId11" tooltip="Electric conductance"/>
              </a:rPr>
              <a:t>conductance</a:t>
            </a:r>
            <a:r>
              <a:rPr lang="en-US" dirty="0"/>
              <a:t> {\</a:t>
            </a:r>
            <a:r>
              <a:rPr lang="en-US" dirty="0" err="1"/>
              <a:t>displaystyle</a:t>
            </a:r>
            <a:r>
              <a:rPr lang="en-US" dirty="0"/>
              <a:t> G} of the dielectric material separating the two conductors is represented by a shunt resistor between the signal wire and the return wire (in </a:t>
            </a:r>
            <a:r>
              <a:rPr lang="en-US" dirty="0" err="1">
                <a:hlinkClick r:id="rId12" tooltip="Siemens (unit)"/>
              </a:rPr>
              <a:t>siemens</a:t>
            </a:r>
            <a:r>
              <a:rPr lang="en-US" dirty="0"/>
              <a:t> per unit length).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transmission line has waves only in the positive direction the voltage and current</a:t>
            </a:r>
          </a:p>
          <a:p>
            <a:r>
              <a:rPr lang="en-US" dirty="0"/>
              <a:t>waves are always in phase, energy is propagated and power is being fed into the line by the</a:t>
            </a:r>
          </a:p>
          <a:p>
            <a:r>
              <a:rPr lang="en-US" dirty="0"/>
              <a:t>generator at all times. This situation is destroyed when waves travel in both directions;</a:t>
            </a:r>
          </a:p>
          <a:p>
            <a:r>
              <a:rPr lang="en-US" dirty="0"/>
              <a:t>waves in the negative x-direction are produced by reflection at a boundary when a line is</a:t>
            </a:r>
          </a:p>
          <a:p>
            <a:r>
              <a:rPr lang="en-US" dirty="0"/>
              <a:t>terminated or mismatched;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6673C-0EC6-4040-B240-02154C87E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7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7AE-DC72-4031-93D1-A0E2EFEDAD9E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8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30DA-5A29-4D3D-9642-79457E72FACF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7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256-D19A-4AA6-997B-90BAE5CA4268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BFA2-9797-4C3F-A8BF-469DECADD4D9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9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570D-8A2C-4967-B737-E253878840AC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2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C6BE-221A-480B-B3EE-A2AA24944ADA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0DCC-D532-4907-862C-61EE6D4022AE}" type="datetime1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52F1-5115-43F3-B5D4-C85FF3B27484}" type="datetime1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2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683F-2FF3-41F9-8A34-82DBE615AD63}" type="datetime1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0C64FF-CE46-4898-9E1C-B8BD958659E6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3602-E658-4596-BF6A-B42B4CF7ABC1}" type="datetime1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53E3E3-0B7D-427B-AC18-D64058C4F0D1}" type="datetime1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679709-30D0-44F8-8B28-2787F23C15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3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22.physics.ucdavis.edu/sites/default/files/files/Electronics/TransmissionLinesPart_II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emf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ransmission_line#/media/File:Transmission_line_symbols.sv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hindthesciences.com/microwaves-propagation/distributed-element-model-in-transmission-lines-part-i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tafadzwagonera/presentation-on-different-modes-of-data-communica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1631556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Waves on Transmission Lines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October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of a transmission line (1)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746" y="1979356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wave equations of voltage and current waves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solutions for travelling wave propagating in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direction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givens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voltage and current relates to each other via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(V/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x)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-(L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dx)I/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t: the voltage drops across an element length dx.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gives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075180"/>
              </p:ext>
            </p:extLst>
          </p:nvPr>
        </p:nvGraphicFramePr>
        <p:xfrm>
          <a:off x="3396673" y="2377131"/>
          <a:ext cx="1708054" cy="72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3" imgW="1079280" imgH="457200" progId="Equation.DSMT4">
                  <p:embed/>
                </p:oleObj>
              </mc:Choice>
              <mc:Fallback>
                <p:oleObj name="Equation" r:id="rId3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6673" y="2377131"/>
                        <a:ext cx="1708054" cy="7234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01974"/>
              </p:ext>
            </p:extLst>
          </p:nvPr>
        </p:nvGraphicFramePr>
        <p:xfrm>
          <a:off x="7116763" y="2377131"/>
          <a:ext cx="16081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5" imgW="1015920" imgH="457200" progId="Equation.DSMT4">
                  <p:embed/>
                </p:oleObj>
              </mc:Choice>
              <mc:Fallback>
                <p:oleObj name="Equation" r:id="rId5" imgW="1015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6763" y="2377131"/>
                        <a:ext cx="1608137" cy="723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493598"/>
              </p:ext>
            </p:extLst>
          </p:nvPr>
        </p:nvGraphicFramePr>
        <p:xfrm>
          <a:off x="4930828" y="3666725"/>
          <a:ext cx="2185934" cy="121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Equation" r:id="rId7" imgW="1460160" imgH="812520" progId="Equation.DSMT4">
                  <p:embed/>
                </p:oleObj>
              </mc:Choice>
              <mc:Fallback>
                <p:oleObj name="Equation" r:id="rId7" imgW="14601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0828" y="3666725"/>
                        <a:ext cx="2185934" cy="1216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64530"/>
              </p:ext>
            </p:extLst>
          </p:nvPr>
        </p:nvGraphicFramePr>
        <p:xfrm>
          <a:off x="5405049" y="5612503"/>
          <a:ext cx="1237493" cy="41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Equation" r:id="rId9" imgW="685800" imgH="228600" progId="Equation.DSMT4">
                  <p:embed/>
                </p:oleObj>
              </mc:Choice>
              <mc:Fallback>
                <p:oleObj name="Equation" r:id="rId9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05049" y="5612503"/>
                        <a:ext cx="1237493" cy="412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20831" y="3905542"/>
            <a:ext cx="343923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“+” refers to a wave moving in the positive x-direction.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375" y="3968075"/>
            <a:ext cx="36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travelling waves are in phase.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26759" y="3991036"/>
            <a:ext cx="504148" cy="3234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this gives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coaxial cable is found to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common with the specific acoustic impedance,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negative sign is introduced to the ratio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waves are travelling in the negative x-direction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waves are travelling in both directions along the transmission line, the total voltage and current at any point will be given by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8171" y="-130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of a transmission line (2)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87335"/>
              </p:ext>
            </p:extLst>
          </p:nvPr>
        </p:nvGraphicFramePr>
        <p:xfrm>
          <a:off x="4297316" y="1737360"/>
          <a:ext cx="2350055" cy="83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Equation" r:id="rId4" imgW="1358640" imgH="482400" progId="Equation.DSMT4">
                  <p:embed/>
                </p:oleObj>
              </mc:Choice>
              <mc:Fallback>
                <p:oleObj name="Equation" r:id="rId4" imgW="1358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7316" y="1737360"/>
                        <a:ext cx="2350055" cy="8345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329490"/>
              </p:ext>
            </p:extLst>
          </p:nvPr>
        </p:nvGraphicFramePr>
        <p:xfrm>
          <a:off x="6792913" y="2649538"/>
          <a:ext cx="16240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6" imgW="1091880" imgH="444240" progId="Equation.DSMT4">
                  <p:embed/>
                </p:oleObj>
              </mc:Choice>
              <mc:Fallback>
                <p:oleObj name="Equation" r:id="rId6" imgW="1091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92913" y="2649538"/>
                        <a:ext cx="1624012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66631"/>
              </p:ext>
            </p:extLst>
          </p:nvPr>
        </p:nvGraphicFramePr>
        <p:xfrm>
          <a:off x="4911606" y="5223408"/>
          <a:ext cx="1369196" cy="84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8" imgW="736560" imgH="457200" progId="Equation.DSMT4">
                  <p:embed/>
                </p:oleObj>
              </mc:Choice>
              <mc:Fallback>
                <p:oleObj name="Equation" r:id="rId8" imgW="736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11606" y="5223408"/>
                        <a:ext cx="1369196" cy="84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2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94" y="0"/>
            <a:ext cx="11929172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from the end of a transmission 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transmission line of  characteristic impedance 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a finite length and that the end opposite that of the generator is terminated by a load of impedance 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that the boundary condition at 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where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voltage across the load and 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33" y="2610064"/>
            <a:ext cx="6109694" cy="192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2827" y="2818150"/>
            <a:ext cx="33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 to the right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2827" y="3981082"/>
            <a:ext cx="332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 to the left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79" y="389744"/>
            <a:ext cx="4937760" cy="54793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 amplitude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coefficient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17920" y="389744"/>
            <a:ext cx="4937760" cy="547935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amplitude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coefficient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856852"/>
              </p:ext>
            </p:extLst>
          </p:nvPr>
        </p:nvGraphicFramePr>
        <p:xfrm>
          <a:off x="2847923" y="2683722"/>
          <a:ext cx="1782788" cy="8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3" imgW="888840" imgH="444240" progId="Equation.DSMT4">
                  <p:embed/>
                </p:oleObj>
              </mc:Choice>
              <mc:Fallback>
                <p:oleObj name="Equation" r:id="rId3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7923" y="2683722"/>
                        <a:ext cx="1782788" cy="8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7454"/>
              </p:ext>
            </p:extLst>
          </p:nvPr>
        </p:nvGraphicFramePr>
        <p:xfrm>
          <a:off x="2847923" y="4455060"/>
          <a:ext cx="1782788" cy="8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5" imgW="888840" imgH="444240" progId="Equation.DSMT4">
                  <p:embed/>
                </p:oleObj>
              </mc:Choice>
              <mc:Fallback>
                <p:oleObj name="Equation" r:id="rId5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7923" y="4455060"/>
                        <a:ext cx="1782788" cy="8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801214"/>
              </p:ext>
            </p:extLst>
          </p:nvPr>
        </p:nvGraphicFramePr>
        <p:xfrm>
          <a:off x="8020050" y="2665413"/>
          <a:ext cx="17573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7" imgW="876240" imgH="444240" progId="Equation.DSMT4">
                  <p:embed/>
                </p:oleObj>
              </mc:Choice>
              <mc:Fallback>
                <p:oleObj name="Equation" r:id="rId7" imgW="876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0050" y="2665413"/>
                        <a:ext cx="175736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16531"/>
              </p:ext>
            </p:extLst>
          </p:nvPr>
        </p:nvGraphicFramePr>
        <p:xfrm>
          <a:off x="8020049" y="4455867"/>
          <a:ext cx="17573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9" imgW="876240" imgH="444240" progId="Equation.DSMT4">
                  <p:embed/>
                </p:oleObj>
              </mc:Choice>
              <mc:Fallback>
                <p:oleObj name="Equation" r:id="rId9" imgW="876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20049" y="4455867"/>
                        <a:ext cx="1757363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478068"/>
            <a:ext cx="11922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clear that if the line is terminated by a load Z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Z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its characteristic impedance, the line is matched, all the energy propagating down the line is absorbed and there is no reflected wave.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083" y="0"/>
            <a:ext cx="10058400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reflection coefficient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derive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251722"/>
              </p:ext>
            </p:extLst>
          </p:nvPr>
        </p:nvGraphicFramePr>
        <p:xfrm>
          <a:off x="7360930" y="1601758"/>
          <a:ext cx="1782788" cy="8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888840" imgH="444240" progId="Equation.DSMT4">
                  <p:embed/>
                </p:oleObj>
              </mc:Choice>
              <mc:Fallback>
                <p:oleObj name="Equation" r:id="rId3" imgW="888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0930" y="1601758"/>
                        <a:ext cx="1782788" cy="8913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6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85" t="14846" r="12828" b="37043"/>
          <a:stretch/>
        </p:blipFill>
        <p:spPr>
          <a:xfrm>
            <a:off x="989350" y="269823"/>
            <a:ext cx="10729687" cy="3987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3967" y="6455578"/>
            <a:ext cx="1038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http://122.physics.ucdavis.edu/sites/default/files/files/Electronics/TransmissionLinesPart_II.pdf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705" y="224852"/>
            <a:ext cx="343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653461"/>
              </p:ext>
            </p:extLst>
          </p:nvPr>
        </p:nvGraphicFramePr>
        <p:xfrm>
          <a:off x="2174875" y="1085850"/>
          <a:ext cx="7178675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3365280" imgH="2006280" progId="Equation.DSMT4">
                  <p:embed/>
                </p:oleObj>
              </mc:Choice>
              <mc:Fallback>
                <p:oleObj name="Equation" r:id="rId3" imgW="336528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875" y="1085850"/>
                        <a:ext cx="7178675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3473" y="0"/>
            <a:ext cx="11155680" cy="145075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circuited transmission line (Z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ends of the transmission line are short circuited, we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V+ = -V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 is total reflection with a phase change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is the condition for the existence of standing waves.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figure shows that the voltage and current standing waves are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out of phase in space by 90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 addition, both of them are also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out of phase by 90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 time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94462"/>
              </p:ext>
            </p:extLst>
          </p:nvPr>
        </p:nvGraphicFramePr>
        <p:xfrm>
          <a:off x="7757566" y="1845734"/>
          <a:ext cx="19129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1028520" imgH="228600" progId="Equation.DSMT4">
                  <p:embed/>
                </p:oleObj>
              </mc:Choice>
              <mc:Fallback>
                <p:oleObj name="Equation" r:id="rId3" imgW="1028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7566" y="1845734"/>
                        <a:ext cx="1912938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743" y="2664573"/>
            <a:ext cx="3567823" cy="18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84" y="99631"/>
            <a:ext cx="10984792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voltage and current standing waves at any point along the transmission line.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699979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any position x on the line, the two voltage waves may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total reflection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 phase shift, 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-V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voltage at x is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current at x is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the phase difference between voltage and current in space and time?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16133"/>
              </p:ext>
            </p:extLst>
          </p:nvPr>
        </p:nvGraphicFramePr>
        <p:xfrm>
          <a:off x="4378794" y="2321602"/>
          <a:ext cx="2711554" cy="100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3" imgW="1574640" imgH="583920" progId="Equation.DSMT4">
                  <p:embed/>
                </p:oleObj>
              </mc:Choice>
              <mc:Fallback>
                <p:oleObj name="Equation" r:id="rId3" imgW="1574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8794" y="2321602"/>
                        <a:ext cx="2711554" cy="100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16774" y="2824551"/>
            <a:ext cx="2173574" cy="50295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40583"/>
              </p:ext>
            </p:extLst>
          </p:nvPr>
        </p:nvGraphicFramePr>
        <p:xfrm>
          <a:off x="3917824" y="3986414"/>
          <a:ext cx="6966603" cy="65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5" imgW="3517560" imgH="330120" progId="Equation.DSMT4">
                  <p:embed/>
                </p:oleObj>
              </mc:Choice>
              <mc:Fallback>
                <p:oleObj name="Equation" r:id="rId5" imgW="3517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7824" y="3986414"/>
                        <a:ext cx="6966603" cy="653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58099"/>
              </p:ext>
            </p:extLst>
          </p:nvPr>
        </p:nvGraphicFramePr>
        <p:xfrm>
          <a:off x="3947404" y="4762890"/>
          <a:ext cx="6555708" cy="87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7" imgW="3314520" imgH="444240" progId="Equation.DSMT4">
                  <p:embed/>
                </p:oleObj>
              </mc:Choice>
              <mc:Fallback>
                <p:oleObj name="Equation" r:id="rId7" imgW="3314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47404" y="4762890"/>
                        <a:ext cx="6555708" cy="87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9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498" y="-148800"/>
            <a:ext cx="10690985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resistance in a transmission 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57" y="1691632"/>
            <a:ext cx="109428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some resistance always exists in the wires which will be responsible for energy losses.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transmission line is supposed to have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eries resistance 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unit length and a short circuiting or shunting resistance between the wire.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shunt resistance is represented as a shunt conductance 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siemens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meter).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will now leak across the transmission line because the dielectric is not perfect.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79" y="3735163"/>
            <a:ext cx="7168376" cy="1977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5238" y="5687579"/>
            <a:ext cx="896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transmission line element includes a series resistance R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unit length and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shunt conductance G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per unit length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845734"/>
            <a:ext cx="1049885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for the transmission of electrical power from generating substation to the various distribution units. It transmits the wave of voltage and current from one end to another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transmission line can be simply represented by a pair of parallel wires into one end of which power is fed by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generator.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s://upload.wikimedia.org/wikipedia/commons/thumb/4/4d/Transmission_line_symbols.svg/800px-Transmission_line_symbol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6"/>
          <a:stretch/>
        </p:blipFill>
        <p:spPr bwMode="auto">
          <a:xfrm>
            <a:off x="2228045" y="3866655"/>
            <a:ext cx="6128624" cy="20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8648" y="6347138"/>
            <a:ext cx="10122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https://en.wikipedia.org/wiki/Transmission_line#/media/File:Transmission_line_symbols.svg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05330" y="4121239"/>
            <a:ext cx="3181081" cy="136516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34256" y="5684428"/>
            <a:ext cx="258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waves in a transmission line with resistance (1)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53" y="1845734"/>
            <a:ext cx="1160238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voltage and current changes across the line element length dx in case of lossless line,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 adding the resistance 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conductance 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equation,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/x into one of the above equation gives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79208"/>
              </p:ext>
            </p:extLst>
          </p:nvPr>
        </p:nvGraphicFramePr>
        <p:xfrm>
          <a:off x="3792873" y="2166807"/>
          <a:ext cx="3460025" cy="65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3" imgW="2070000" imgH="393480" progId="Equation.DSMT4">
                  <p:embed/>
                </p:oleObj>
              </mc:Choice>
              <mc:Fallback>
                <p:oleObj name="Equation" r:id="rId3" imgW="2070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2873" y="2166807"/>
                        <a:ext cx="3460025" cy="65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157639"/>
              </p:ext>
            </p:extLst>
          </p:nvPr>
        </p:nvGraphicFramePr>
        <p:xfrm>
          <a:off x="2073613" y="3185901"/>
          <a:ext cx="74787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5" imgW="4520880" imgH="812520" progId="Equation.DSMT4">
                  <p:embed/>
                </p:oleObj>
              </mc:Choice>
              <mc:Fallback>
                <p:oleObj name="Equation" r:id="rId5" imgW="452088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3613" y="3185901"/>
                        <a:ext cx="7478712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244282"/>
              </p:ext>
            </p:extLst>
          </p:nvPr>
        </p:nvGraphicFramePr>
        <p:xfrm>
          <a:off x="2163893" y="4976204"/>
          <a:ext cx="7388432" cy="121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7" imgW="4483080" imgH="736560" progId="Equation.DSMT4">
                  <p:embed/>
                </p:oleObj>
              </mc:Choice>
              <mc:Fallback>
                <p:oleObj name="Equation" r:id="rId7" imgW="4483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3893" y="4976204"/>
                        <a:ext cx="7388432" cy="121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39462" y="4781862"/>
            <a:ext cx="146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constant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18702" y="4052874"/>
            <a:ext cx="1640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 or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absorption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coefficient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6470" y="5428193"/>
            <a:ext cx="115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number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8754256" y="5428193"/>
            <a:ext cx="415704" cy="440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014129" y="4923065"/>
            <a:ext cx="1512879" cy="962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9491919" y="5751359"/>
            <a:ext cx="1064551" cy="240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the differential equation for the current may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clear that the solutions for x-dependence of                             are of the form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complete solution with the time-dependence term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may be written 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9680" y="4390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waves in a transmission line with resistance (2)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2548"/>
              </p:ext>
            </p:extLst>
          </p:nvPr>
        </p:nvGraphicFramePr>
        <p:xfrm>
          <a:off x="3456352" y="2223099"/>
          <a:ext cx="5943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3" imgW="3606480" imgH="457200" progId="Equation.DSMT4">
                  <p:embed/>
                </p:oleObj>
              </mc:Choice>
              <mc:Fallback>
                <p:oleObj name="Equation" r:id="rId3" imgW="3606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6352" y="2223099"/>
                        <a:ext cx="594360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90977"/>
              </p:ext>
            </p:extLst>
          </p:nvPr>
        </p:nvGraphicFramePr>
        <p:xfrm>
          <a:off x="6428152" y="3085535"/>
          <a:ext cx="1193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5" imgW="723600" imgH="457200" progId="Equation.DSMT4">
                  <p:embed/>
                </p:oleObj>
              </mc:Choice>
              <mc:Fallback>
                <p:oleObj name="Equation" r:id="rId5" imgW="723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8152" y="3085535"/>
                        <a:ext cx="1193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349194"/>
              </p:ext>
            </p:extLst>
          </p:nvPr>
        </p:nvGraphicFramePr>
        <p:xfrm>
          <a:off x="2054225" y="3922713"/>
          <a:ext cx="6745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7" imgW="3530520" imgH="253800" progId="Equation.DSMT4">
                  <p:embed/>
                </p:oleObj>
              </mc:Choice>
              <mc:Fallback>
                <p:oleObj name="Equation" r:id="rId7" imgW="3530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4225" y="3922713"/>
                        <a:ext cx="6745288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14066"/>
              </p:ext>
            </p:extLst>
          </p:nvPr>
        </p:nvGraphicFramePr>
        <p:xfrm>
          <a:off x="2542629" y="5039707"/>
          <a:ext cx="66976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9" imgW="3504960" imgH="330120" progId="Equation.DSMT4">
                  <p:embed/>
                </p:oleObj>
              </mc:Choice>
              <mc:Fallback>
                <p:oleObj name="Equation" r:id="rId9" imgW="3504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42629" y="5039707"/>
                        <a:ext cx="6697662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5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103" y="3622778"/>
            <a:ext cx="10058400" cy="174679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and current waves in both directions along a transmission line with resistance.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the dissipation term is shown by the exponentially decaying wave in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the behavior of the current wave I is exactly similar.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power is the product  VI, the power loss with distance varies as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04" y="73524"/>
            <a:ext cx="6265552" cy="35030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23476"/>
              </p:ext>
            </p:extLst>
          </p:nvPr>
        </p:nvGraphicFramePr>
        <p:xfrm>
          <a:off x="8659734" y="4723045"/>
          <a:ext cx="829039" cy="601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4" imgW="507960" imgH="368280" progId="Equation.DSMT4">
                  <p:embed/>
                </p:oleObj>
              </mc:Choice>
              <mc:Fallback>
                <p:oleObj name="Equation" r:id="rId4" imgW="5079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9734" y="4723045"/>
                        <a:ext cx="829039" cy="601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9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of a transmission line with resistance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consider one of the solution to the equation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I/x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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Recall                                       , this leads 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82617"/>
              </p:ext>
            </p:extLst>
          </p:nvPr>
        </p:nvGraphicFramePr>
        <p:xfrm>
          <a:off x="2491958" y="2273795"/>
          <a:ext cx="6527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3" imgW="3416040" imgH="253800" progId="Equation.DSMT4">
                  <p:embed/>
                </p:oleObj>
              </mc:Choice>
              <mc:Fallback>
                <p:oleObj name="Equation" r:id="rId3" imgW="341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1958" y="2273795"/>
                        <a:ext cx="65278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231944"/>
              </p:ext>
            </p:extLst>
          </p:nvPr>
        </p:nvGraphicFramePr>
        <p:xfrm>
          <a:off x="2115227" y="3082483"/>
          <a:ext cx="22066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5" imgW="1333440" imgH="393480" progId="Equation.DSMT4">
                  <p:embed/>
                </p:oleObj>
              </mc:Choice>
              <mc:Fallback>
                <p:oleObj name="Equation" r:id="rId5" imgW="1333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5227" y="3082483"/>
                        <a:ext cx="220662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295414"/>
              </p:ext>
            </p:extLst>
          </p:nvPr>
        </p:nvGraphicFramePr>
        <p:xfrm>
          <a:off x="5786903" y="3128963"/>
          <a:ext cx="311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7" imgW="1879560" imgH="330120" progId="Equation.DSMT4">
                  <p:embed/>
                </p:oleObj>
              </mc:Choice>
              <mc:Fallback>
                <p:oleObj name="Equation" r:id="rId7" imgW="1879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6903" y="3128963"/>
                        <a:ext cx="3111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129891"/>
              </p:ext>
            </p:extLst>
          </p:nvPr>
        </p:nvGraphicFramePr>
        <p:xfrm>
          <a:off x="2229527" y="4102751"/>
          <a:ext cx="41846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9" imgW="2527200" imgH="1117440" progId="Equation.DSMT4">
                  <p:embed/>
                </p:oleObj>
              </mc:Choice>
              <mc:Fallback>
                <p:oleObj name="Equation" r:id="rId9" imgW="25272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29527" y="4102751"/>
                        <a:ext cx="41846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10269" y="4227226"/>
            <a:ext cx="122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221113"/>
              </p:ext>
            </p:extLst>
          </p:nvPr>
        </p:nvGraphicFramePr>
        <p:xfrm>
          <a:off x="7546424" y="4801026"/>
          <a:ext cx="2924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11" imgW="1765080" imgH="520560" progId="Equation.DSMT4">
                  <p:embed/>
                </p:oleObj>
              </mc:Choice>
              <mc:Fallback>
                <p:oleObj name="Equation" r:id="rId11" imgW="1765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6424" y="4801026"/>
                        <a:ext cx="29241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985416" y="4044456"/>
            <a:ext cx="4170264" cy="202910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equations for both voltage and current in a transmission 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0491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deriving the wave equation, a short element of the line is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line parameters are composed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flowing currents gives rise to the combined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inductance L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per unit length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lines, which form a capacitor, there is an electrical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capacitance C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per unit length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in the line is represented by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unit length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Conductance due to an imperfect insulating property of the insulator between the two conductors can be designated as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per unit length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92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element in a transmission line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919"/>
            <a:ext cx="12192000" cy="5127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7280" y="6386731"/>
            <a:ext cx="11140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https://behindthesciences.com/microwaves-propagation/distributed-element-model-in-transmission-lines-part-ii/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425" y="5966432"/>
            <a:ext cx="542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parameters vary according to the type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or lossless transmission 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any resistance and conductance; i.e. 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=0, only 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completely describe the line, which is known 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or lossless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10" y="2987341"/>
            <a:ext cx="4951745" cy="230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104" y="3478558"/>
            <a:ext cx="452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element of an ideal transmission line length dx.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inductance of the element is 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 and capacitance of the element is 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6" y="-612761"/>
            <a:ext cx="12031443" cy="145075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 of the voltage and current waves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2276" y="1133341"/>
            <a:ext cx="5532763" cy="499700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WAVE EQUATION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rate of change of voltage per unit length at constant time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V/x.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voltage difference between the ends of the element dx is (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V/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x)dx, which is equals the voltage drop from the inductance -(L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dx)I/t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Since 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xt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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tx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a pure wave equation for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voltage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with a velocity of propagation given by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1/L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19" y="1029022"/>
            <a:ext cx="5617765" cy="484007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WAVE EQUATION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rate of change of current per unit length at constant time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 there is a loss of current along the length dx of  -(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I/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x)dx.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loss is because some current has charged the capacitance 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dx of the line to a voltage 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If the amount of charge is q = (C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dx)V,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So that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Since 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xt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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/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t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 pure wave equation for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current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with a velocity of propagation given by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1/L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39602"/>
              </p:ext>
            </p:extLst>
          </p:nvPr>
        </p:nvGraphicFramePr>
        <p:xfrm>
          <a:off x="2487454" y="3062930"/>
          <a:ext cx="1977108" cy="126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Equation" r:id="rId3" imgW="1269720" imgH="812520" progId="Equation.DSMT4">
                  <p:embed/>
                </p:oleObj>
              </mc:Choice>
              <mc:Fallback>
                <p:oleObj name="Equation" r:id="rId3" imgW="12697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7454" y="3062930"/>
                        <a:ext cx="1977108" cy="1265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935952"/>
              </p:ext>
            </p:extLst>
          </p:nvPr>
        </p:nvGraphicFramePr>
        <p:xfrm>
          <a:off x="6749818" y="3090767"/>
          <a:ext cx="50355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Equation" r:id="rId5" imgW="3276360" imgH="393480" progId="Equation.DSMT4">
                  <p:embed/>
                </p:oleObj>
              </mc:Choice>
              <mc:Fallback>
                <p:oleObj name="Equation" r:id="rId5" imgW="327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9818" y="3090767"/>
                        <a:ext cx="5035550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52984"/>
              </p:ext>
            </p:extLst>
          </p:nvPr>
        </p:nvGraphicFramePr>
        <p:xfrm>
          <a:off x="7213082" y="3763979"/>
          <a:ext cx="36274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7" imgW="2412720" imgH="393480" progId="Equation.DSMT4">
                  <p:embed/>
                </p:oleObj>
              </mc:Choice>
              <mc:Fallback>
                <p:oleObj name="Equation" r:id="rId7" imgW="241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3082" y="3763979"/>
                        <a:ext cx="3627438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99857"/>
              </p:ext>
            </p:extLst>
          </p:nvPr>
        </p:nvGraphicFramePr>
        <p:xfrm>
          <a:off x="2263909" y="5406933"/>
          <a:ext cx="1708054" cy="723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" name="Equation" r:id="rId9" imgW="1079280" imgH="457200" progId="Equation.DSMT4">
                  <p:embed/>
                </p:oleObj>
              </mc:Choice>
              <mc:Fallback>
                <p:oleObj name="Equation" r:id="rId9" imgW="1079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3909" y="5406933"/>
                        <a:ext cx="1708054" cy="7234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1"/>
              </p:ext>
            </p:extLst>
          </p:nvPr>
        </p:nvGraphicFramePr>
        <p:xfrm>
          <a:off x="8462963" y="5473700"/>
          <a:ext cx="16081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Equation" r:id="rId11" imgW="1015920" imgH="457200" progId="Equation.DSMT4">
                  <p:embed/>
                </p:oleObj>
              </mc:Choice>
              <mc:Fallback>
                <p:oleObj name="Equation" r:id="rId11" imgW="1015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2963" y="5473700"/>
                        <a:ext cx="1608137" cy="723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71"/>
              </p:ext>
            </p:extLst>
          </p:nvPr>
        </p:nvGraphicFramePr>
        <p:xfrm>
          <a:off x="8462963" y="5507145"/>
          <a:ext cx="16081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" name="Equation" r:id="rId13" imgW="1015920" imgH="457200" progId="Equation.DSMT4">
                  <p:embed/>
                </p:oleObj>
              </mc:Choice>
              <mc:Fallback>
                <p:oleObj name="Equation" r:id="rId13" imgW="1015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62963" y="5507145"/>
                        <a:ext cx="1608137" cy="723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4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Coaxial cables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45958" y="2547668"/>
            <a:ext cx="5109722" cy="33214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transmission lines are made in the form of coaxial cables.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cables are composed of a cylinder of dielectric material having one conductor along its axis and the other surrounding its outer surface.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895" t="35814" r="43247" b="12021"/>
          <a:stretch/>
        </p:blipFill>
        <p:spPr>
          <a:xfrm>
            <a:off x="272955" y="2069557"/>
            <a:ext cx="4981433" cy="3575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7280" y="6455578"/>
            <a:ext cx="10959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https://www.slideshare.net/tafadzwagonera/presentation-on-different-modes-of-data-communication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21" y="99631"/>
            <a:ext cx="10967341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Inductance per unit length and conductance per unit length of coaxial cable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63" t="25063" r="21418" b="24564"/>
          <a:stretch/>
        </p:blipFill>
        <p:spPr>
          <a:xfrm>
            <a:off x="1097280" y="1698061"/>
            <a:ext cx="8176522" cy="4318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2448" y="4005087"/>
            <a:ext cx="2906973" cy="186400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1277" y="6434080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https://slideplayer.com/slide/1631556/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542" y="2957883"/>
            <a:ext cx="3058398" cy="89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impedance Z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voltage to the current in the waves travelling along the cable is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as the characteristic impedance if the impedance is seen by the waves moving down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infinitely long cable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impedance of the coaxial cable can be written as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09-30D0-44F8-8B28-2787F23C156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562131"/>
              </p:ext>
            </p:extLst>
          </p:nvPr>
        </p:nvGraphicFramePr>
        <p:xfrm>
          <a:off x="5125777" y="2481807"/>
          <a:ext cx="1485616" cy="7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3" imgW="952200" imgH="482400" progId="Equation.DSMT4">
                  <p:embed/>
                </p:oleObj>
              </mc:Choice>
              <mc:Fallback>
                <p:oleObj name="Equation" r:id="rId3" imgW="952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5777" y="2481807"/>
                        <a:ext cx="1485616" cy="7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696996"/>
              </p:ext>
            </p:extLst>
          </p:nvPr>
        </p:nvGraphicFramePr>
        <p:xfrm>
          <a:off x="4313238" y="4645025"/>
          <a:ext cx="417036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5" imgW="2806560" imgH="1015920" progId="Equation.DSMT4">
                  <p:embed/>
                </p:oleObj>
              </mc:Choice>
              <mc:Fallback>
                <p:oleObj name="Equation" r:id="rId5" imgW="280656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3238" y="4645025"/>
                        <a:ext cx="4170362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969</TotalTime>
  <Words>1517</Words>
  <Application>Microsoft Office PowerPoint</Application>
  <PresentationFormat>Widescreen</PresentationFormat>
  <Paragraphs>199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Cordia New</vt:lpstr>
      <vt:lpstr>Symbol</vt:lpstr>
      <vt:lpstr>Times New Roman</vt:lpstr>
      <vt:lpstr>Retrospect</vt:lpstr>
      <vt:lpstr>Equation</vt:lpstr>
      <vt:lpstr>Waves on Transmission Lines</vt:lpstr>
      <vt:lpstr>Transmission lines</vt:lpstr>
      <vt:lpstr>Wave equations for both voltage and current in a transmission line</vt:lpstr>
      <vt:lpstr>Distributed element in a transmission line </vt:lpstr>
      <vt:lpstr>Ideal or lossless transmission line</vt:lpstr>
      <vt:lpstr>Derivation of the voltage and current waves</vt:lpstr>
      <vt:lpstr>Coaxial cables</vt:lpstr>
      <vt:lpstr>Inductance per unit length and conductance per unit length of coaxial cable</vt:lpstr>
      <vt:lpstr>Characteristic impedance Z0</vt:lpstr>
      <vt:lpstr>Characteristic impedance of a transmission line (1)</vt:lpstr>
      <vt:lpstr>PowerPoint Presentation</vt:lpstr>
      <vt:lpstr>Reflection from the end of a transmission line</vt:lpstr>
      <vt:lpstr>PowerPoint Presentation</vt:lpstr>
      <vt:lpstr>Derivation of the reflection coefficient</vt:lpstr>
      <vt:lpstr>PowerPoint Presentation</vt:lpstr>
      <vt:lpstr>PowerPoint Presentation</vt:lpstr>
      <vt:lpstr>Short circuited transmission line (ZL = 0)</vt:lpstr>
      <vt:lpstr>Derivation of the voltage and current standing waves at any point along the transmission line.</vt:lpstr>
      <vt:lpstr>Effect of resistance in a transmission line</vt:lpstr>
      <vt:lpstr>Travelling waves in a transmission line with resistance (1)</vt:lpstr>
      <vt:lpstr>PowerPoint Presentation</vt:lpstr>
      <vt:lpstr>PowerPoint Presentation</vt:lpstr>
      <vt:lpstr>Characteristic impedance of a transmission line with resistance</vt:lpstr>
    </vt:vector>
  </TitlesOfParts>
  <Company>Mahidol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rachapak.chi@gmail.com</dc:creator>
  <cp:lastModifiedBy>rachapak.chi@gmail.com</cp:lastModifiedBy>
  <cp:revision>62</cp:revision>
  <cp:lastPrinted>2019-10-08T02:08:29Z</cp:lastPrinted>
  <dcterms:created xsi:type="dcterms:W3CDTF">2019-10-07T01:39:17Z</dcterms:created>
  <dcterms:modified xsi:type="dcterms:W3CDTF">2019-10-08T03:47:15Z</dcterms:modified>
</cp:coreProperties>
</file>